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82" r:id="rId4"/>
    <p:sldId id="298" r:id="rId5"/>
    <p:sldId id="293" r:id="rId6"/>
    <p:sldId id="285" r:id="rId7"/>
    <p:sldId id="299" r:id="rId8"/>
    <p:sldId id="306" r:id="rId9"/>
    <p:sldId id="307" r:id="rId10"/>
    <p:sldId id="287" r:id="rId11"/>
    <p:sldId id="291" r:id="rId12"/>
    <p:sldId id="288" r:id="rId13"/>
    <p:sldId id="311" r:id="rId14"/>
    <p:sldId id="308" r:id="rId15"/>
    <p:sldId id="296" r:id="rId16"/>
    <p:sldId id="297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BC76-8A46-4903-9637-16CECBC01CA3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C3B6C-9E13-4360-8628-5827F286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C3B6C-9E13-4360-8628-5827F28667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2BCC3B-909A-4A4B-8F2E-55B787CD6A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FCC8E2-7CA5-4152-A0C1-6483624E65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6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9217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General Engineering Interventions to </a:t>
            </a:r>
            <a:r>
              <a:rPr lang="en-US" sz="5400" b="1" dirty="0"/>
              <a:t>COVID-19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620000" cy="373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By</a:t>
            </a:r>
          </a:p>
          <a:p>
            <a:r>
              <a:rPr lang="en-US" b="1" dirty="0">
                <a:solidFill>
                  <a:schemeClr val="tx1"/>
                </a:solidFill>
              </a:rPr>
              <a:t>Dr. O. P. </a:t>
            </a:r>
            <a:r>
              <a:rPr lang="en-US" b="1" dirty="0" err="1">
                <a:solidFill>
                  <a:schemeClr val="tx1"/>
                </a:solidFill>
              </a:rPr>
              <a:t>Akinyemi</a:t>
            </a: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Chemical Engineering Dept.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Lagos State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August,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Artificial Intelligence (AI) </a:t>
            </a:r>
            <a:br>
              <a:rPr lang="en-US" sz="4800" b="1" dirty="0"/>
            </a:br>
            <a:r>
              <a:rPr lang="en-US" sz="4800" b="1" dirty="0"/>
              <a:t>Traffic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791200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sz="3300" dirty="0"/>
          </a:p>
          <a:p>
            <a:pPr algn="just"/>
            <a:endParaRPr lang="en-US" sz="3300" dirty="0"/>
          </a:p>
          <a:p>
            <a:pPr algn="just"/>
            <a:endParaRPr lang="en-US" sz="3300" dirty="0"/>
          </a:p>
          <a:p>
            <a:pPr algn="just"/>
            <a:endParaRPr lang="en-US" sz="3300" dirty="0"/>
          </a:p>
          <a:p>
            <a:pPr algn="just"/>
            <a:endParaRPr lang="en-US" sz="3300" dirty="0"/>
          </a:p>
          <a:p>
            <a:pPr algn="just"/>
            <a:endParaRPr lang="en-US" sz="3300" dirty="0"/>
          </a:p>
          <a:p>
            <a:pPr algn="just"/>
            <a:endParaRPr lang="en-US" sz="3300" dirty="0"/>
          </a:p>
          <a:p>
            <a:pPr algn="just"/>
            <a:endParaRPr lang="en-US" sz="3300" dirty="0"/>
          </a:p>
          <a:p>
            <a:pPr algn="just"/>
            <a:endParaRPr lang="en-US" sz="3300" dirty="0"/>
          </a:p>
          <a:p>
            <a:pPr algn="just"/>
            <a:endParaRPr lang="en-US" sz="3300" dirty="0"/>
          </a:p>
          <a:p>
            <a:pPr algn="just"/>
            <a:endParaRPr lang="en-US" sz="3300" dirty="0"/>
          </a:p>
          <a:p>
            <a:pPr algn="just"/>
            <a:r>
              <a:rPr lang="en-US" sz="3800" dirty="0"/>
              <a:t>Artificial intelligence used to analyze self-isolation habits and COVID-19 lockdown protocols.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Open-Source Ventilators</a:t>
            </a:r>
          </a:p>
        </p:txBody>
      </p:sp>
      <p:pic>
        <p:nvPicPr>
          <p:cNvPr id="5" name="Content Placeholder 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57200" y="5517357"/>
            <a:ext cx="3505199" cy="654843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 of NDA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4876801" y="5364957"/>
            <a:ext cx="4038600" cy="654843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Oxford University &amp; Kings College’s Product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Chemical-Based Walk-Through Disinfection Tunnel (CB-WTDT)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6200" y="1219200"/>
            <a:ext cx="4876800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600" dirty="0"/>
          </a:p>
          <a:p>
            <a:endParaRPr lang="en-US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181600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3200400" y="5638800"/>
            <a:ext cx="3505199" cy="654843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 of NDA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Automated Hand Washing Machine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65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6934200" y="5943600"/>
            <a:ext cx="20574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IMT product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6183868"/>
            <a:ext cx="2262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b="1" dirty="0">
                <a:solidFill>
                  <a:srgbClr val="C00000"/>
                </a:solidFill>
              </a:rPr>
              <a:t>LASU product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On-going Engineering Research Interventions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Engineers are working on how reusable PPE might help fill critical shortages. (Andre Hicks, 2020)</a:t>
            </a:r>
          </a:p>
          <a:p>
            <a:pPr algn="just">
              <a:buNone/>
            </a:pPr>
            <a:r>
              <a:rPr lang="en-US" sz="3600" dirty="0"/>
              <a:t> </a:t>
            </a:r>
          </a:p>
          <a:p>
            <a:pPr algn="just">
              <a:buNone/>
            </a:pPr>
            <a:endParaRPr lang="en-US" sz="3600" dirty="0"/>
          </a:p>
          <a:p>
            <a:pPr algn="just"/>
            <a:r>
              <a:rPr lang="en-US" sz="3600" dirty="0"/>
              <a:t> Research funded by National Science Foundation with a one-year, $78,394 Rapid Response Research (RAPID) grant.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algn="ctr"/>
            <a:r>
              <a:rPr lang="en-US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4864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Various Engineering interventions have been done while some are on-going to find solutions to the challenges caused by COVID-19 Pandemic. 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3600" dirty="0"/>
              <a:t>The interventions are both made at the indigenous level within the country and international level.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pPr algn="ctr"/>
            <a:r>
              <a:rPr lang="en-US" b="1" dirty="0"/>
              <a:t>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Indigenous multi-disciplinary research into the other area of interventions should be encouraged between Engineers and experts from other professions.</a:t>
            </a:r>
          </a:p>
          <a:p>
            <a:pPr algn="just"/>
            <a:endParaRPr lang="en-US" sz="1600" dirty="0"/>
          </a:p>
          <a:p>
            <a:pPr algn="just"/>
            <a:r>
              <a:rPr lang="en-US" sz="2800" dirty="0"/>
              <a:t>Inter-University collaboration towards achieving these objectives should be encouraged.</a:t>
            </a:r>
          </a:p>
          <a:p>
            <a:pPr algn="just"/>
            <a:endParaRPr lang="en-US" sz="1600" dirty="0"/>
          </a:p>
          <a:p>
            <a:pPr algn="just"/>
            <a:r>
              <a:rPr lang="en-US" sz="2800" dirty="0"/>
              <a:t>Government should provide more fund to the universities towards such research areas. [TETFUND current provision is well appreciated]</a:t>
            </a:r>
          </a:p>
          <a:p>
            <a:pPr algn="just"/>
            <a:endParaRPr lang="en-US" sz="1600" dirty="0"/>
          </a:p>
          <a:p>
            <a:pPr algn="just"/>
            <a:r>
              <a:rPr lang="en-US" sz="2800" dirty="0"/>
              <a:t>Industries should collaborate with the universities and research institutes towards achieving the goals.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81400"/>
          </a:xfrm>
        </p:spPr>
        <p:txBody>
          <a:bodyPr>
            <a:normAutofit/>
          </a:bodyPr>
          <a:lstStyle/>
          <a:p>
            <a:r>
              <a:rPr lang="en-US" sz="7200" b="1" i="1" dirty="0"/>
              <a:t>THANK YOU </a:t>
            </a:r>
            <a:br>
              <a:rPr lang="en-US" sz="7200" b="1" i="1" dirty="0"/>
            </a:br>
            <a:r>
              <a:rPr lang="en-US" sz="5400" b="1" i="1" dirty="0"/>
              <a:t>FOR LISTENING</a:t>
            </a:r>
            <a:br>
              <a:rPr lang="en-US" sz="5400" b="1" i="1" dirty="0"/>
            </a:br>
            <a:endParaRPr lang="en-US" sz="5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486400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Degree of Impacts of the COVID-19 pandemic  </a:t>
            </a:r>
          </a:p>
          <a:p>
            <a:pPr lvl="0"/>
            <a:endParaRPr lang="en-US" dirty="0"/>
          </a:p>
          <a:p>
            <a:pPr lvl="0"/>
            <a:r>
              <a:rPr lang="en-US" sz="3000" dirty="0"/>
              <a:t>The Challenges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r>
              <a:rPr lang="en-US" sz="3000" dirty="0"/>
              <a:t>Engineering interventions </a:t>
            </a:r>
          </a:p>
          <a:p>
            <a:endParaRPr lang="en-US" sz="3000" dirty="0"/>
          </a:p>
          <a:p>
            <a:r>
              <a:rPr lang="en-US" sz="3000" dirty="0"/>
              <a:t>Conclusions</a:t>
            </a:r>
          </a:p>
          <a:p>
            <a:endParaRPr lang="en-US" sz="3000" dirty="0"/>
          </a:p>
          <a:p>
            <a:r>
              <a:rPr lang="en-US" sz="3000" dirty="0"/>
              <a:t>Recommendations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Degree of Impacts of COVID-19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562600"/>
          </a:xfrm>
        </p:spPr>
        <p:txBody>
          <a:bodyPr>
            <a:normAutofit lnSpcReduction="10000"/>
          </a:bodyPr>
          <a:lstStyle/>
          <a:p>
            <a:pPr algn="just"/>
            <a:endParaRPr lang="en-US" sz="2800" dirty="0"/>
          </a:p>
          <a:p>
            <a:pPr algn="just">
              <a:buNone/>
            </a:pPr>
            <a:r>
              <a:rPr lang="en-US" sz="3600" dirty="0"/>
              <a:t>As at 5th</a:t>
            </a:r>
            <a:r>
              <a:rPr lang="en-US" sz="3600" b="1" dirty="0"/>
              <a:t> August</a:t>
            </a:r>
            <a:r>
              <a:rPr lang="en-US" sz="3600" dirty="0"/>
              <a:t> 2020, 	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3100" dirty="0"/>
              <a:t> Confirmed cases = </a:t>
            </a:r>
            <a:r>
              <a:rPr lang="en-US" sz="3100" b="1" dirty="0"/>
              <a:t>18,142,718</a:t>
            </a:r>
            <a:r>
              <a:rPr lang="en-US" sz="3100" dirty="0"/>
              <a:t> 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3600" dirty="0"/>
              <a:t> Death cases = </a:t>
            </a:r>
            <a:r>
              <a:rPr lang="en-US" sz="3600" b="1" dirty="0"/>
              <a:t>691,013</a:t>
            </a:r>
            <a:r>
              <a:rPr lang="en-US" sz="3600" dirty="0"/>
              <a:t>  worldwide. </a:t>
            </a:r>
          </a:p>
          <a:p>
            <a:pPr lvl="2" algn="just">
              <a:buNone/>
            </a:pPr>
            <a:r>
              <a:rPr lang="en-US" sz="3600" dirty="0"/>
              <a:t>								</a:t>
            </a:r>
            <a:r>
              <a:rPr lang="en-US" sz="2400" dirty="0"/>
              <a:t>(WHO)</a:t>
            </a:r>
          </a:p>
          <a:p>
            <a:pPr algn="just"/>
            <a:endParaRPr lang="en-US" sz="3600" dirty="0"/>
          </a:p>
          <a:p>
            <a:pPr lvl="2" algn="just">
              <a:buFont typeface="Wingdings" pitchFamily="2" charset="2"/>
              <a:buChar char="Ø"/>
            </a:pPr>
            <a:r>
              <a:rPr lang="en-US" sz="3100" dirty="0"/>
              <a:t> </a:t>
            </a:r>
            <a:r>
              <a:rPr lang="en-US" sz="3100" i="1" dirty="0"/>
              <a:t>Confirmed cases = </a:t>
            </a:r>
            <a:r>
              <a:rPr lang="en-US" sz="3100" b="1" dirty="0"/>
              <a:t>44,433</a:t>
            </a:r>
            <a:r>
              <a:rPr lang="en-US" sz="3100" i="1" dirty="0"/>
              <a:t> 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3600" i="1" dirty="0"/>
              <a:t> Death cases = </a:t>
            </a:r>
            <a:r>
              <a:rPr lang="en-US" sz="3600" b="1" dirty="0"/>
              <a:t>910</a:t>
            </a:r>
            <a:r>
              <a:rPr lang="en-US" sz="3600" b="1" i="1" dirty="0"/>
              <a:t>		</a:t>
            </a:r>
            <a:r>
              <a:rPr lang="en-US" sz="3600" i="1" dirty="0"/>
              <a:t>in Nigeria. </a:t>
            </a:r>
          </a:p>
          <a:p>
            <a:pPr lvl="2" algn="just">
              <a:buNone/>
            </a:pPr>
            <a:r>
              <a:rPr lang="en-US" sz="3600" dirty="0"/>
              <a:t>								</a:t>
            </a:r>
            <a:r>
              <a:rPr lang="en-US" sz="2400" dirty="0"/>
              <a:t>(NCDC)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The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60198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Exposure of healthcare professionals to risk of infection, </a:t>
            </a:r>
          </a:p>
          <a:p>
            <a:pPr algn="just"/>
            <a:endParaRPr lang="en-US" sz="2800" dirty="0"/>
          </a:p>
          <a:p>
            <a:pPr algn="just"/>
            <a:r>
              <a:rPr lang="en-US" sz="3200" dirty="0"/>
              <a:t>Non-medical and medical PPE availability,</a:t>
            </a:r>
          </a:p>
          <a:p>
            <a:pPr algn="just"/>
            <a:endParaRPr lang="en-US" sz="2800" dirty="0"/>
          </a:p>
          <a:p>
            <a:pPr algn="just"/>
            <a:r>
              <a:rPr lang="en-US" sz="3200" dirty="0"/>
              <a:t>Limited supply of medical equipment for treatment (e.g. Ventilator),</a:t>
            </a:r>
          </a:p>
          <a:p>
            <a:pPr algn="just"/>
            <a:endParaRPr lang="en-US" sz="2800" dirty="0"/>
          </a:p>
          <a:p>
            <a:pPr algn="just"/>
            <a:r>
              <a:rPr lang="en-US" sz="3200" dirty="0"/>
              <a:t>Testing rate, </a:t>
            </a:r>
          </a:p>
          <a:p>
            <a:pPr algn="just"/>
            <a:endParaRPr lang="en-US" sz="2800" dirty="0"/>
          </a:p>
          <a:p>
            <a:pPr algn="just"/>
            <a:r>
              <a:rPr lang="en-US" sz="3200" dirty="0"/>
              <a:t>Disease spread through surface contacts, etc. </a:t>
            </a:r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Engineering Interventions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715000"/>
          </a:xfrm>
        </p:spPr>
        <p:txBody>
          <a:bodyPr/>
          <a:lstStyle/>
          <a:p>
            <a:pPr algn="just"/>
            <a:endParaRPr lang="en-US" sz="1200" dirty="0"/>
          </a:p>
          <a:p>
            <a:pPr algn="just">
              <a:spcBef>
                <a:spcPts val="0"/>
              </a:spcBef>
            </a:pPr>
            <a:r>
              <a:rPr lang="en-US" sz="3000" dirty="0"/>
              <a:t>Application of 3D printing technologies to mask, face shield and individual oxygenators production 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5791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Corona Virus Isolation Pods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943600"/>
          </a:xfrm>
        </p:spPr>
        <p:txBody>
          <a:bodyPr>
            <a:noAutofit/>
          </a:bodyPr>
          <a:lstStyle/>
          <a:p>
            <a:pPr algn="just"/>
            <a:endParaRPr lang="en-US" sz="2700" dirty="0"/>
          </a:p>
          <a:p>
            <a:pPr algn="just"/>
            <a:endParaRPr lang="en-US" sz="2700" dirty="0"/>
          </a:p>
          <a:p>
            <a:pPr algn="just"/>
            <a:endParaRPr lang="en-US" sz="2700" dirty="0"/>
          </a:p>
          <a:p>
            <a:pPr algn="just"/>
            <a:endParaRPr lang="en-US" sz="2700" dirty="0"/>
          </a:p>
          <a:p>
            <a:pPr algn="just"/>
            <a:endParaRPr lang="en-US" sz="2700" dirty="0"/>
          </a:p>
          <a:p>
            <a:pPr algn="just"/>
            <a:endParaRPr lang="en-US" sz="2700" dirty="0"/>
          </a:p>
          <a:p>
            <a:pPr algn="just"/>
            <a:endParaRPr lang="en-US" sz="2700" dirty="0"/>
          </a:p>
          <a:p>
            <a:pPr algn="just">
              <a:buFont typeface="Wingdings" pitchFamily="2" charset="2"/>
              <a:buChar char="§"/>
            </a:pPr>
            <a:endParaRPr lang="en-US" sz="1400" dirty="0"/>
          </a:p>
          <a:p>
            <a:pPr algn="just">
              <a:buFont typeface="Wingdings" pitchFamily="2" charset="2"/>
              <a:buChar char="§"/>
            </a:pPr>
            <a:endParaRPr lang="en-US" sz="1200" dirty="0"/>
          </a:p>
          <a:p>
            <a:pPr algn="just">
              <a:buFont typeface="Wingdings" pitchFamily="2" charset="2"/>
              <a:buChar char="§"/>
            </a:pPr>
            <a:endParaRPr lang="en-US" sz="1200" dirty="0"/>
          </a:p>
          <a:p>
            <a:pPr algn="just">
              <a:buFont typeface="Wingdings" pitchFamily="2" charset="2"/>
              <a:buChar char="§"/>
            </a:pPr>
            <a:endParaRPr lang="en-US" sz="1200" dirty="0"/>
          </a:p>
          <a:p>
            <a:pPr algn="just">
              <a:buFont typeface="Wingdings" pitchFamily="2" charset="2"/>
              <a:buChar char="§"/>
            </a:pPr>
            <a:r>
              <a:rPr lang="en-US" sz="4000" dirty="0"/>
              <a:t>-</a:t>
            </a:r>
            <a:r>
              <a:rPr lang="en-US" sz="4000" dirty="0" err="1"/>
              <a:t>ve</a:t>
            </a:r>
            <a:r>
              <a:rPr lang="en-US" sz="2700" dirty="0"/>
              <a:t> Pressure 			No loss of fluid if plastic </a:t>
            </a:r>
          </a:p>
          <a:p>
            <a:pPr algn="just">
              <a:buNone/>
            </a:pPr>
            <a:r>
              <a:rPr lang="en-US" sz="2700" dirty="0"/>
              <a:t>						lining tears</a:t>
            </a:r>
          </a:p>
        </p:txBody>
      </p:sp>
      <p:pic>
        <p:nvPicPr>
          <p:cNvPr id="4" name="Content Placeholder 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743200" y="5486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838200"/>
          </a:xfrm>
        </p:spPr>
        <p:txBody>
          <a:bodyPr/>
          <a:lstStyle/>
          <a:p>
            <a:pPr algn="ctr"/>
            <a:r>
              <a:rPr lang="en-US" b="1" dirty="0"/>
              <a:t>Robotics Interventions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21848"/>
            <a:ext cx="4040188" cy="659352"/>
          </a:xfrm>
        </p:spPr>
        <p:txBody>
          <a:bodyPr/>
          <a:lstStyle/>
          <a:p>
            <a:r>
              <a:rPr lang="en-US" sz="2800" dirty="0"/>
              <a:t>Robots For Enhancing COVID19 Testing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49825" y="1250157"/>
            <a:ext cx="4041775" cy="654843"/>
          </a:xfrm>
        </p:spPr>
        <p:txBody>
          <a:bodyPr>
            <a:noAutofit/>
          </a:bodyPr>
          <a:lstStyle/>
          <a:p>
            <a:r>
              <a:rPr lang="en-US" sz="2800" dirty="0"/>
              <a:t>UV Light-emitting Disinfection Robots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057400"/>
            <a:ext cx="4192588" cy="4495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SWAB AUTOMATIC ROBOT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1"/>
            <a:ext cx="3419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3886200" cy="306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6225" y="4419600"/>
            <a:ext cx="3762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3716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Drones Adapted For Special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839200" cy="4953000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/>
              <a:t>Adapted </a:t>
            </a:r>
          </a:p>
          <a:p>
            <a:pPr lvl="2" algn="just"/>
            <a:endParaRPr lang="en-US" sz="3500" dirty="0"/>
          </a:p>
          <a:p>
            <a:pPr lvl="2" algn="just"/>
            <a:r>
              <a:rPr lang="en-US" sz="4000" dirty="0"/>
              <a:t>to spray disinfecting chemicals in some public spaces.</a:t>
            </a:r>
          </a:p>
          <a:p>
            <a:pPr lvl="2" algn="just"/>
            <a:endParaRPr lang="en-US" sz="4000" dirty="0"/>
          </a:p>
          <a:p>
            <a:pPr lvl="2" algn="just"/>
            <a:r>
              <a:rPr lang="en-US" sz="4000" dirty="0"/>
              <a:t> to deliver medical samples 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648"/>
            <a:ext cx="8382000" cy="659352"/>
          </a:xfrm>
        </p:spPr>
        <p:txBody>
          <a:bodyPr/>
          <a:lstStyle/>
          <a:p>
            <a:pPr algn="ctr"/>
            <a:r>
              <a:rPr lang="en-US" sz="4000" dirty="0"/>
              <a:t>D</a:t>
            </a:r>
            <a:r>
              <a:rPr lang="en-US" sz="4400" dirty="0"/>
              <a:t>rones in Operations 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1"/>
            <a:ext cx="56388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784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971800"/>
            <a:ext cx="2286000" cy="381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XAG </a:t>
            </a:r>
            <a:r>
              <a:rPr lang="en-US" sz="2000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324600"/>
            <a:ext cx="3505200" cy="3048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Beat Drone Product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13594</TotalTime>
  <Words>353</Words>
  <Application>Microsoft Office PowerPoint</Application>
  <PresentationFormat>On-screen Show (4:3)</PresentationFormat>
  <Paragraphs>132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General Engineering Interventions to COVID-19 Challenges</vt:lpstr>
      <vt:lpstr>Outline </vt:lpstr>
      <vt:lpstr>Degree of Impacts of COVID-19 Pandemic</vt:lpstr>
      <vt:lpstr>The Challenges </vt:lpstr>
      <vt:lpstr>Engineering Interventions </vt:lpstr>
      <vt:lpstr>Corona Virus Isolation Pods </vt:lpstr>
      <vt:lpstr>Robotics Interventions </vt:lpstr>
      <vt:lpstr>Drones Adapted For Special Services</vt:lpstr>
      <vt:lpstr>PowerPoint Presentation</vt:lpstr>
      <vt:lpstr>Artificial Intelligence (AI)  Traffic Sensors</vt:lpstr>
      <vt:lpstr>Open-Source Ventilators</vt:lpstr>
      <vt:lpstr>Chemical-Based Walk-Through Disinfection Tunnel (CB-WTDT) </vt:lpstr>
      <vt:lpstr>Automated Hand Washing Machine </vt:lpstr>
      <vt:lpstr>On-going Engineering Research Interventions </vt:lpstr>
      <vt:lpstr>Conclusions</vt:lpstr>
      <vt:lpstr>Recommendations </vt:lpstr>
      <vt:lpstr>THANK YOU  FOR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COVID-19 on Petrochemcial Industry</dc:title>
  <dc:creator>MR AKINYEMI</dc:creator>
  <cp:lastModifiedBy>olumuyiwa Odusanya</cp:lastModifiedBy>
  <cp:revision>414</cp:revision>
  <dcterms:created xsi:type="dcterms:W3CDTF">2020-06-12T18:43:26Z</dcterms:created>
  <dcterms:modified xsi:type="dcterms:W3CDTF">2020-12-07T10:17:03Z</dcterms:modified>
</cp:coreProperties>
</file>